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5" r:id="rId88"/>
    <p:sldId id="346" r:id="rId89"/>
    <p:sldId id="347" r:id="rId90"/>
    <p:sldId id="348" r:id="rId91"/>
    <p:sldId id="349" r:id="rId92"/>
    <p:sldId id="350" r:id="rId93"/>
    <p:sldId id="351" r:id="rId9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68"/>
    <p:restoredTop sz="94678"/>
  </p:normalViewPr>
  <p:slideViewPr>
    <p:cSldViewPr snapToGrid="0">
      <p:cViewPr varScale="1">
        <p:scale>
          <a:sx n="157" d="100"/>
          <a:sy n="157" d="100"/>
        </p:scale>
        <p:origin x="108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7083b458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7083b458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7083b458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7083b458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7083b458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7083b458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3852a709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3852a709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7083b458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7083b458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7083b4585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7083b4585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083b4585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7083b4585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7083b4585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7083b4585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7083b4585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7083b4585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7083b4585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7083b4585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3489849a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3489849a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7083b4585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7083b4585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7083b458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7083b4585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7083b458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7083b4585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7083b4585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7083b4585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083b458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7083b458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3852a709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3852a709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3852a709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3852a709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03852a709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03852a709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3852a709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3852a709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3852a709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3852a709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3852a709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03852a709d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03852a709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03852a709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87083b4585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87083b4585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7083b4585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87083b4585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7083b458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7083b458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87083b4585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87083b4585_0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7083b4585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87083b4585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3489849a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3489849a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083b4585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7083b4585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7083b4585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7083b4585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87083b4585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87083b4585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7083b4585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87083b4585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87083b4585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87083b4585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87083b4585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87083b4585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7083b458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7083b4585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083b4585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7083b4585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87083b4585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87083b4585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87083b4585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87083b4585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7083b458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7083b458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083b4585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7083b4585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87083b4585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87083b4585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87083b4585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87083b4585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87083b4585_0_1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87083b4585_0_1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7083b4585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87083b4585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87083b4585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87083b4585_0_1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87083b4585_0_1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87083b4585_0_1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87083b4585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87083b4585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87083b4585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87083b4585_0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87083b4585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87083b4585_0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87083b4585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87083b4585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87083b4585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87083b4585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87083b4585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87083b4585_0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7083b4585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87083b4585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87083b4585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87083b4585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87083b4585_0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87083b4585_0_1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87083b4585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87083b4585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7083b4585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7083b4585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87083b4585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87083b4585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87083b4585_0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87083b4585_0_1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3489849a2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3489849a2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87083b4585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87083b4585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87083b4585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87083b4585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87083b4585_0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87083b4585_0_1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87083b4585_0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87083b4585_0_1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87083b4585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87083b4585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87083b4585_0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87083b4585_0_1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87083b4585_0_1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87083b4585_0_1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87083b4585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87083b4585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87083b458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87083b458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87083b4585_0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87083b4585_0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3489849a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3489849a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87083b4585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87083b4585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87083b4585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87083b4585_0_1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7083b4585_0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7083b4585_0_1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87083b4585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87083b4585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87083b4585_0_1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87083b4585_0_1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87083b4585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87083b4585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041ee5178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041ee5178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041ee5178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041ee5178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041ee5178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041ee5178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041ee51782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041ee51782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041ee51782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041ee51782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gif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scholar.google.com/scholar?oi=bibs&amp;cluster=11031630029802816899&amp;btnI=1&amp;hl=en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12150" y="4218900"/>
            <a:ext cx="3000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A9145E"/>
                </a:solidFill>
              </a:rPr>
              <a:t>Robert Jan </a:t>
            </a:r>
            <a:r>
              <a:rPr lang="en-GB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Deep Learning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9" name="Google Shape;59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6" name="Google Shape;66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09/9/2024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Language Modelling</a:t>
            </a:r>
            <a:endParaRPr sz="12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Use a CNN?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4">
            <a:alphaModFix/>
          </a:blip>
          <a:srcRect l="4798" r="3103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 l="17702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02" name="Google Shape;202;p23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</a:rPr>
              <a:t>Use a CNN?</a:t>
            </a:r>
            <a:endParaRPr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5888925" y="3854050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 rotWithShape="1">
          <a:blip r:embed="rId4">
            <a:alphaModFix/>
          </a:blip>
          <a:srcRect l="4798" r="3103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2418550" y="3850607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2458000" y="3898000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CNN</a:t>
            </a:r>
            <a:r>
              <a:rPr lang="en-GB" sz="1100">
                <a:solidFill>
                  <a:schemeClr val="lt1"/>
                </a:solidFill>
              </a:rPr>
              <a:t>’s context size is too small and does </a:t>
            </a:r>
            <a:r>
              <a:rPr lang="en-GB" sz="1100" b="1">
                <a:solidFill>
                  <a:schemeClr val="lt1"/>
                </a:solidFill>
              </a:rPr>
              <a:t>not </a:t>
            </a:r>
            <a:r>
              <a:rPr lang="en-GB" sz="1100" b="1" i="1">
                <a:solidFill>
                  <a:schemeClr val="lt1"/>
                </a:solidFill>
              </a:rPr>
              <a:t>remember</a:t>
            </a:r>
            <a:r>
              <a:rPr lang="en-GB" sz="1100">
                <a:solidFill>
                  <a:schemeClr val="lt1"/>
                </a:solidFill>
              </a:rPr>
              <a:t> past context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How to even represent language as a continuous signal?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5888925" y="3898000"/>
            <a:ext cx="1343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20124D"/>
                </a:solidFill>
              </a:rPr>
              <a:t>Language is very noisy and heavily (long-distance) context dependent</a:t>
            </a:r>
            <a:endParaRPr sz="1100" dirty="0">
              <a:solidFill>
                <a:srgbClr val="20124D"/>
              </a:solidFill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 l="17702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21" name="Google Shape;221;p24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</a:rPr>
              <a:t>Use a CNN?</a:t>
            </a:r>
            <a:endParaRPr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The Transformer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29" name="Google Shape;229;p2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35" name="Google Shape;235;p2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Get rid of Recurrent Neural Networks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Instead of keeping one hidden state, </a:t>
            </a:r>
            <a:r>
              <a:rPr lang="en-GB" b="1" dirty="0">
                <a:solidFill>
                  <a:srgbClr val="595959"/>
                </a:solidFill>
              </a:rPr>
              <a:t>keep track of multiple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What is the </a:t>
            </a:r>
            <a:r>
              <a:rPr lang="en-GB" b="1" dirty="0">
                <a:solidFill>
                  <a:srgbClr val="595959"/>
                </a:solidFill>
              </a:rPr>
              <a:t>importance</a:t>
            </a:r>
            <a:r>
              <a:rPr lang="en-GB" dirty="0">
                <a:solidFill>
                  <a:srgbClr val="595959"/>
                </a:solidFill>
              </a:rPr>
              <a:t> of every element in the input sequence with respect to it</a:t>
            </a:r>
            <a:r>
              <a:rPr lang="en-GB" b="1" dirty="0">
                <a:solidFill>
                  <a:srgbClr val="595959"/>
                </a:solidFill>
              </a:rPr>
              <a:t>self?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</a:rPr>
              <a:t>Every word directly connected to every other word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More parallelization!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95959"/>
                </a:solidFill>
              </a:rPr>
              <a:t>Self Attention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500" y="940162"/>
            <a:ext cx="2818800" cy="406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100" y="1110175"/>
            <a:ext cx="4204937" cy="36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Get rid of Recurrent Neural Networks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Instead of keeping one hidden state, </a:t>
            </a:r>
            <a:r>
              <a:rPr lang="en-GB" b="1" dirty="0">
                <a:solidFill>
                  <a:srgbClr val="595959"/>
                </a:solidFill>
              </a:rPr>
              <a:t>keep track of multiple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What is the </a:t>
            </a:r>
            <a:r>
              <a:rPr lang="en-GB" b="1" dirty="0">
                <a:solidFill>
                  <a:srgbClr val="595959"/>
                </a:solidFill>
              </a:rPr>
              <a:t>importance</a:t>
            </a:r>
            <a:r>
              <a:rPr lang="en-GB" dirty="0">
                <a:solidFill>
                  <a:srgbClr val="595959"/>
                </a:solidFill>
              </a:rPr>
              <a:t> of every element in the input sequence with respect to it</a:t>
            </a:r>
            <a:r>
              <a:rPr lang="en-GB" b="1" dirty="0">
                <a:solidFill>
                  <a:srgbClr val="595959"/>
                </a:solidFill>
              </a:rPr>
              <a:t>self?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Every word directly connected to every other word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More parallelization!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95959"/>
                </a:solidFill>
              </a:rPr>
              <a:t>Self Attention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Cambrian Explosion of LMs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200" y="576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0" y="1189102"/>
            <a:ext cx="3886701" cy="311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 rotWithShape="1">
          <a:blip r:embed="rId5">
            <a:alphaModFix/>
          </a:blip>
          <a:srcRect t="10738"/>
          <a:stretch/>
        </p:blipFill>
        <p:spPr>
          <a:xfrm>
            <a:off x="3957100" y="1387476"/>
            <a:ext cx="5152075" cy="27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3C18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74902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1684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2427000" y="814000"/>
            <a:ext cx="1434600" cy="420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188" y="446870"/>
            <a:ext cx="3143400" cy="14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600" y="333725"/>
            <a:ext cx="2704276" cy="19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169425" y="1715500"/>
            <a:ext cx="2561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Universe seems to be inherently sequential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We follow the arrow of time (no entropy reversals)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2200" y="2382525"/>
            <a:ext cx="3143400" cy="18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002" y="2426150"/>
            <a:ext cx="2561701" cy="1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549700" y="2119125"/>
            <a:ext cx="1554600" cy="2754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639400" y="760525"/>
            <a:ext cx="3214800" cy="3057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Self-Attention 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549675" y="760525"/>
            <a:ext cx="3408000" cy="42234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1114950" y="322667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2648125" y="244872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4">
            <a:alphaModFix/>
          </a:blip>
          <a:srcRect l="54976" t="56329" r="20162" b="33556"/>
          <a:stretch/>
        </p:blipFill>
        <p:spPr>
          <a:xfrm>
            <a:off x="2675575" y="3128625"/>
            <a:ext cx="708826" cy="41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6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Self-Attention 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4238200" y="2422850"/>
            <a:ext cx="41892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Layer Normalization</a:t>
            </a:r>
            <a:endParaRPr b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Skip Connections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Positional Encoding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Byte Pair Encodings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Layer Stacking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Cross Attention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Representations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392" name="Google Shape;392;p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393" name="Google Shape;393;p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3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399" name="Google Shape;399;p3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417" name="Google Shape;417;p38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0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46" name="Google Shape;446;p4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3086125" y="1270225"/>
            <a:ext cx="2823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48" name="Google Shape;448;p40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74" name="Google Shape;4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2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80" name="Google Shape;480;p4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82" name="Google Shape;482;p42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1" name="Google Shape;4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3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97" name="Google Shape;497;p4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99" name="Google Shape;4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3"/>
          <p:cNvPicPr preferRelativeResize="0"/>
          <p:nvPr/>
        </p:nvPicPr>
        <p:blipFill rotWithShape="1">
          <a:blip r:embed="rId5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2833975" y="2954300"/>
            <a:ext cx="45348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Language is a process of free creation; its laws and principles are </a:t>
            </a:r>
            <a:r>
              <a:rPr lang="en-GB" sz="1500" b="1">
                <a:solidFill>
                  <a:schemeClr val="lt1"/>
                </a:solidFill>
              </a:rPr>
              <a:t>fixed</a:t>
            </a:r>
            <a:r>
              <a:rPr lang="en-GB" sz="1500">
                <a:solidFill>
                  <a:schemeClr val="lt1"/>
                </a:solidFill>
              </a:rPr>
              <a:t>, but the manner in which the principles of generation are used is free and </a:t>
            </a:r>
            <a:r>
              <a:rPr lang="en-GB" sz="1500" b="1">
                <a:solidFill>
                  <a:schemeClr val="lt1"/>
                </a:solidFill>
              </a:rPr>
              <a:t>infinitely varied.</a:t>
            </a:r>
            <a:endParaRPr sz="1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Noam Chomsky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How Can we model this?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6873697" y="324074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09450" y="1077725"/>
            <a:ext cx="4534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there one (sequential) model to rule them all?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modeling language difficult?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541500" y="267255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675" y="324076"/>
            <a:ext cx="1936241" cy="22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4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4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15" name="Google Shape;515;p4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4"/>
          <p:cNvPicPr preferRelativeResize="0"/>
          <p:nvPr/>
        </p:nvPicPr>
        <p:blipFill rotWithShape="1">
          <a:blip r:embed="rId6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4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28" name="Google Shape;528;p4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5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34" name="Google Shape;534;p45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35" name="Google Shape;535;p45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sp>
        <p:nvSpPr>
          <p:cNvPr id="536" name="Google Shape;536;p4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38" name="Google Shape;5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5"/>
          <p:cNvPicPr preferRelativeResize="0"/>
          <p:nvPr/>
        </p:nvPicPr>
        <p:blipFill rotWithShape="1">
          <a:blip r:embed="rId6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45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50" name="Google Shape;5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6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55" name="Google Shape;555;p46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56" name="Google Shape;556;p4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58" name="Google Shape;5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6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pic>
        <p:nvPicPr>
          <p:cNvPr id="563" name="Google Shape;563;p46"/>
          <p:cNvPicPr preferRelativeResize="0"/>
          <p:nvPr/>
        </p:nvPicPr>
        <p:blipFill rotWithShape="1">
          <a:blip r:embed="rId8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46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6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66" name="Google Shape;56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75" name="Google Shape;5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80" name="Google Shape;580;p47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cxnSp>
        <p:nvCxnSpPr>
          <p:cNvPr id="582" name="Google Shape;582;p47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83" name="Google Shape;5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7"/>
          <p:cNvSpPr txBox="1"/>
          <p:nvPr/>
        </p:nvSpPr>
        <p:spPr>
          <a:xfrm>
            <a:off x="7512750" y="12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Embedding</a:t>
            </a:r>
            <a:endParaRPr/>
          </a:p>
        </p:txBody>
      </p:sp>
      <p:pic>
        <p:nvPicPr>
          <p:cNvPr id="587" name="Google Shape;5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pic>
        <p:nvPicPr>
          <p:cNvPr id="590" name="Google Shape;590;p47"/>
          <p:cNvPicPr preferRelativeResize="0"/>
          <p:nvPr/>
        </p:nvPicPr>
        <p:blipFill rotWithShape="1">
          <a:blip r:embed="rId8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47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92" name="Google Shape;5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599" name="Google Shape;599;p48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00" name="Google Shape;6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08" name="Google Shape;6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9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10" name="Google Shape;6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18" name="Google Shape;6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0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0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  <p:sp>
        <p:nvSpPr>
          <p:cNvPr id="621" name="Google Shape;621;p50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22" name="Google Shape;62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1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30" name="Google Shape;6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1"/>
          <p:cNvPicPr preferRelativeResize="0"/>
          <p:nvPr/>
        </p:nvPicPr>
        <p:blipFill rotWithShape="1">
          <a:blip r:embed="rId5">
            <a:alphaModFix/>
          </a:blip>
          <a:srcRect t="5534" b="981"/>
          <a:stretch/>
        </p:blipFill>
        <p:spPr>
          <a:xfrm>
            <a:off x="4721875" y="824875"/>
            <a:ext cx="4326001" cy="280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1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1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Self Attention 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639" name="Google Shape;639;p5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640" name="Google Shape;640;p5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641" name="Google Shape;641;p5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5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647" name="Google Shape;647;p5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0" name="Google Shape;6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2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A9145E"/>
                </a:solidFill>
              </a:rPr>
              <a:t>11/01/2023</a:t>
            </a:r>
            <a:endParaRPr sz="8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58" name="Google Shape;658;p5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59" name="Google Shape;6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3"/>
          <p:cNvPicPr preferRelativeResize="0"/>
          <p:nvPr/>
        </p:nvPicPr>
        <p:blipFill rotWithShape="1">
          <a:blip r:embed="rId4">
            <a:alphaModFix/>
          </a:blip>
          <a:srcRect t="33364" r="49683"/>
          <a:stretch/>
        </p:blipFill>
        <p:spPr>
          <a:xfrm>
            <a:off x="1110375" y="1058525"/>
            <a:ext cx="1996250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3"/>
          <p:cNvSpPr/>
          <p:nvPr/>
        </p:nvSpPr>
        <p:spPr>
          <a:xfrm>
            <a:off x="1110375" y="1058525"/>
            <a:ext cx="2178000" cy="36576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53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1873250" y="2507025"/>
            <a:ext cx="1012620" cy="4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102" y="1732802"/>
            <a:ext cx="5122612" cy="200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69425" y="1715500"/>
            <a:ext cx="28188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Natural Language Modelling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Syntactic Structures 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lt1"/>
                </a:solidFill>
              </a:rPr>
              <a:t>(</a:t>
            </a:r>
            <a:r>
              <a:rPr lang="en-GB" sz="900" b="1" dirty="0">
                <a:solidFill>
                  <a:schemeClr val="lt1"/>
                </a:solidFill>
              </a:rPr>
              <a:t>Chomsky</a:t>
            </a:r>
            <a:r>
              <a:rPr lang="en-GB" sz="900" dirty="0">
                <a:solidFill>
                  <a:schemeClr val="lt1"/>
                </a:solidFill>
              </a:rPr>
              <a:t>, N. 1957)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51375"/>
            <a:ext cx="2979150" cy="255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025" y="2736350"/>
            <a:ext cx="4139256" cy="21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70" name="Google Shape;670;p5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71" name="Google Shape;6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27" y="900864"/>
            <a:ext cx="5122612" cy="200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225" y="3438079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80" name="Google Shape;680;p5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81" name="Google Shape;6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750" y="1164625"/>
            <a:ext cx="3787250" cy="3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59" y="12945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0" name="Google Shape;690;p5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9" name="Google Shape;699;p5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00" name="Google Shape;7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/>
          <p:cNvPicPr preferRelativeResize="0"/>
          <p:nvPr/>
        </p:nvPicPr>
        <p:blipFill rotWithShape="1">
          <a:blip r:embed="rId5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/>
          <p:cNvPicPr preferRelativeResize="0"/>
          <p:nvPr/>
        </p:nvPicPr>
        <p:blipFill rotWithShape="1">
          <a:blip r:embed="rId5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7"/>
          <p:cNvSpPr/>
          <p:nvPr/>
        </p:nvSpPr>
        <p:spPr>
          <a:xfrm>
            <a:off x="671700" y="1306500"/>
            <a:ext cx="34251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7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7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13" name="Google Shape;713;p5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14" name="Google Shape;7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8"/>
          <p:cNvPicPr preferRelativeResize="0"/>
          <p:nvPr/>
        </p:nvPicPr>
        <p:blipFill rotWithShape="1">
          <a:blip r:embed="rId5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8"/>
          <p:cNvPicPr preferRelativeResize="0"/>
          <p:nvPr/>
        </p:nvPicPr>
        <p:blipFill rotWithShape="1">
          <a:blip r:embed="rId5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8"/>
          <p:cNvSpPr/>
          <p:nvPr/>
        </p:nvSpPr>
        <p:spPr>
          <a:xfrm>
            <a:off x="1926713" y="1306500"/>
            <a:ext cx="21702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8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8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9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9"/>
          <p:cNvSpPr/>
          <p:nvPr/>
        </p:nvSpPr>
        <p:spPr>
          <a:xfrm>
            <a:off x="3939475" y="1692300"/>
            <a:ext cx="157500" cy="261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9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9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59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 rotWithShape="1">
          <a:blip r:embed="rId5">
            <a:alphaModFix/>
          </a:blip>
          <a:srcRect l="88965" b="29133"/>
          <a:stretch/>
        </p:blipFill>
        <p:spPr>
          <a:xfrm>
            <a:off x="8576575" y="931950"/>
            <a:ext cx="377925" cy="8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6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43" name="Google Shape;743;p6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44" name="Google Shape;7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0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0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8" name="Google Shape;74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0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60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 rotWithShape="1">
          <a:blip r:embed="rId5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58" name="Google Shape;758;p6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59" name="Google Shape;7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2" name="Google Shape;762;p61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1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013" y="2571750"/>
            <a:ext cx="6117976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72" name="Google Shape;7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2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5" name="Google Shape;775;p62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84" name="Google Shape;784;p6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85" name="Google Shape;7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3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8" name="Google Shape;788;p63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3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3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3"/>
          <p:cNvPicPr preferRelativeResize="0"/>
          <p:nvPr/>
        </p:nvPicPr>
        <p:blipFill rotWithShape="1">
          <a:blip r:embed="rId6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25" name="Google Shape;125;p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69425" y="1382450"/>
            <a:ext cx="28188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Natural Language Modelling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We have the innate ability for language (Universal Grammar)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Different ways to model language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Finite State Automata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Generative Grammars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Deep Learning + Data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226725" y="148025"/>
            <a:ext cx="3219600" cy="4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575" y="544049"/>
            <a:ext cx="2682625" cy="17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663" y="2753075"/>
            <a:ext cx="2272449" cy="19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825" y="766149"/>
            <a:ext cx="2272424" cy="32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99" name="Google Shape;7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6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6">
            <a:alphaModFix/>
          </a:blip>
          <a:srcRect l="80874" t="19622" r="2872" b="-1968"/>
          <a:stretch/>
        </p:blipFill>
        <p:spPr>
          <a:xfrm>
            <a:off x="6599425" y="2334000"/>
            <a:ext cx="762000" cy="19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14" name="Google Shape;8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5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5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5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8" name="Google Shape;81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5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0" name="Google Shape;820;p65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5"/>
          <p:cNvPicPr preferRelativeResize="0"/>
          <p:nvPr/>
        </p:nvPicPr>
        <p:blipFill rotWithShape="1">
          <a:blip r:embed="rId5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29" name="Google Shape;8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6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6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7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Multi-Head Attention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838" name="Google Shape;838;p6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839" name="Google Shape;839;p6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840" name="Google Shape;840;p6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6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846" name="Google Shape;846;p6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9" name="Google Shape;8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6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57" name="Google Shape;857;p6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58" name="Google Shape;8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6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61" name="Google Shape;861;p6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2" name="Google Shape;8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8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70" name="Google Shape;870;p6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71" name="Google Shape;8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74" name="Google Shape;874;p6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69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76" name="Google Shape;876;p69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877" name="Google Shape;87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9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7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85" name="Google Shape;885;p7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86" name="Google Shape;8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7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89" name="Google Shape;889;p7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7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91" name="Google Shape;891;p70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892" name="Google Shape;892;p70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pic>
        <p:nvPicPr>
          <p:cNvPr id="893" name="Google Shape;8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0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7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01" name="Google Shape;901;p7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02" name="Google Shape;9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7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05" name="Google Shape;905;p7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71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07" name="Google Shape;907;p71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08" name="Google Shape;908;p71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sp>
        <p:nvSpPr>
          <p:cNvPr id="909" name="Google Shape;909;p71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  <p:pic>
        <p:nvPicPr>
          <p:cNvPr id="910" name="Google Shape;91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675" y="1584550"/>
            <a:ext cx="5929926" cy="24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7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17" name="Google Shape;917;p7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18" name="Google Shape;9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7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21" name="Google Shape;921;p7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7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23" name="Google Shape;923;p72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24" name="Google Shape;924;p72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25" name="Google Shape;9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7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32" name="Google Shape;932;p7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33" name="Google Shape;9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36" name="Google Shape;936;p7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7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38" name="Google Shape;938;p73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939" name="Google Shape;939;p73"/>
          <p:cNvPicPr preferRelativeResize="0"/>
          <p:nvPr/>
        </p:nvPicPr>
        <p:blipFill rotWithShape="1">
          <a:blip r:embed="rId4">
            <a:alphaModFix/>
          </a:blip>
          <a:srcRect t="32400" r="49683"/>
          <a:stretch/>
        </p:blipFill>
        <p:spPr>
          <a:xfrm>
            <a:off x="4902873" y="1108900"/>
            <a:ext cx="1875576" cy="363145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3"/>
          <p:cNvSpPr/>
          <p:nvPr/>
        </p:nvSpPr>
        <p:spPr>
          <a:xfrm>
            <a:off x="4799450" y="1051100"/>
            <a:ext cx="2506200" cy="2241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73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850" y="1525550"/>
            <a:ext cx="6572249" cy="27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7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48" name="Google Shape;948;p7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49" name="Google Shape;9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74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52" name="Google Shape;952;p7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7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54" name="Google Shape;954;p74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55" name="Google Shape;955;p74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56" name="Google Shape;95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25" y="1363400"/>
            <a:ext cx="5929927" cy="286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7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63" name="Google Shape;963;p7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64" name="Google Shape;9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7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75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67" name="Google Shape;967;p7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69" name="Google Shape;969;p75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70" name="Google Shape;970;p75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71" name="Google Shape;971;p75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5197150" y="1100500"/>
            <a:ext cx="1442601" cy="38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7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78" name="Google Shape;978;p7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79" name="Google Shape;9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82" name="Google Shape;982;p7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84" name="Google Shape;984;p76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85" name="Google Shape;985;p76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86" name="Google Shape;986;p76"/>
          <p:cNvPicPr preferRelativeResize="0"/>
          <p:nvPr/>
        </p:nvPicPr>
        <p:blipFill rotWithShape="1">
          <a:blip r:embed="rId4">
            <a:alphaModFix/>
          </a:blip>
          <a:srcRect r="1555"/>
          <a:stretch/>
        </p:blipFill>
        <p:spPr>
          <a:xfrm>
            <a:off x="3405425" y="1597525"/>
            <a:ext cx="5422576" cy="25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7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93" name="Google Shape;993;p7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94" name="Google Shape;9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7"/>
          <p:cNvSpPr txBox="1"/>
          <p:nvPr/>
        </p:nvSpPr>
        <p:spPr>
          <a:xfrm>
            <a:off x="6448950" y="10739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996" name="Google Shape;996;p77"/>
          <p:cNvSpPr txBox="1"/>
          <p:nvPr/>
        </p:nvSpPr>
        <p:spPr>
          <a:xfrm>
            <a:off x="698575" y="1073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997" name="Google Shape;997;p77"/>
          <p:cNvSpPr txBox="1"/>
          <p:nvPr/>
        </p:nvSpPr>
        <p:spPr>
          <a:xfrm>
            <a:off x="698575" y="2302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434343"/>
                </a:solidFill>
              </a:rPr>
              <a:t>BERT</a:t>
            </a:r>
            <a:endParaRPr sz="2000" b="1">
              <a:solidFill>
                <a:srgbClr val="434343"/>
              </a:solidFill>
            </a:endParaRPr>
          </a:p>
        </p:txBody>
      </p:sp>
      <p:sp>
        <p:nvSpPr>
          <p:cNvPr id="998" name="Google Shape;998;p77"/>
          <p:cNvSpPr txBox="1"/>
          <p:nvPr/>
        </p:nvSpPr>
        <p:spPr>
          <a:xfrm>
            <a:off x="6500550" y="2288788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434343"/>
                </a:solidFill>
              </a:rPr>
              <a:t>GPT</a:t>
            </a:r>
            <a:endParaRPr sz="2000" b="1">
              <a:solidFill>
                <a:srgbClr val="434343"/>
              </a:solidFill>
            </a:endParaRPr>
          </a:p>
        </p:txBody>
      </p:sp>
      <p:pic>
        <p:nvPicPr>
          <p:cNvPr id="999" name="Google Shape;999;p77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2760000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7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5216012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7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7" name="Google Shape;1007;p7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08" name="Google Shape;10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8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Generative Pre-Trained 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10" name="Google Shape;101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300" y="1197075"/>
            <a:ext cx="7045456" cy="33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7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17" name="Google Shape;1017;p7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18" name="Google Shape;10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Generative Pre-Trained 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0" name="Google Shape;10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775" y="1032878"/>
            <a:ext cx="5778399" cy="372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0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Transformer Cases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026" name="Google Shape;1026;p8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27" name="Google Shape;1027;p8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28" name="Google Shape;1028;p8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8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34" name="Google Shape;1034;p8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7" name="Google Shape;10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0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A9145E"/>
                </a:solidFill>
              </a:rPr>
              <a:t>11/01/2023</a:t>
            </a:r>
            <a:endParaRPr sz="8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8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45" name="Google Shape;1045;p8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46" name="Google Shape;104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1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ViT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48" name="Google Shape;1048;p81"/>
          <p:cNvPicPr preferRelativeResize="0"/>
          <p:nvPr/>
        </p:nvPicPr>
        <p:blipFill rotWithShape="1">
          <a:blip r:embed="rId4">
            <a:alphaModFix/>
          </a:blip>
          <a:srcRect t="9950" b="10126"/>
          <a:stretch/>
        </p:blipFill>
        <p:spPr>
          <a:xfrm>
            <a:off x="1452413" y="1214000"/>
            <a:ext cx="6683075" cy="33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55" name="Google Shape;1055;p8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6" name="Google Shape;10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2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EvoFormer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8" name="Google Shape;1058;p82"/>
          <p:cNvPicPr preferRelativeResize="0"/>
          <p:nvPr/>
        </p:nvPicPr>
        <p:blipFill rotWithShape="1">
          <a:blip r:embed="rId4">
            <a:alphaModFix/>
          </a:blip>
          <a:srcRect l="35720" t="35165"/>
          <a:stretch/>
        </p:blipFill>
        <p:spPr>
          <a:xfrm>
            <a:off x="786050" y="1183050"/>
            <a:ext cx="4605276" cy="347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800" y="1616113"/>
            <a:ext cx="3608374" cy="2613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2"/>
          <p:cNvSpPr txBox="1"/>
          <p:nvPr/>
        </p:nvSpPr>
        <p:spPr>
          <a:xfrm>
            <a:off x="5290750" y="47625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https://www.nature.com/articles/s41586-021-03819-2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6" name="Google Shape;10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68" name="Google Shape;10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275" y="976075"/>
            <a:ext cx="5376426" cy="38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83"/>
          <p:cNvSpPr txBox="1"/>
          <p:nvPr/>
        </p:nvSpPr>
        <p:spPr>
          <a:xfrm>
            <a:off x="564100" y="4771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https://openai.com/research/whisper</a:t>
            </a:r>
            <a:endParaRPr sz="900"/>
          </a:p>
        </p:txBody>
      </p:sp>
      <p:sp>
        <p:nvSpPr>
          <p:cNvPr id="1070" name="Google Shape;1070;p8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71" name="Google Shape;1071;p8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72" name="Google Shape;1072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300" y="1716875"/>
            <a:ext cx="5252774" cy="29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lang="en-GB" b="1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Use a CNN!</a:t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8" name="Google Shape;10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84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0" name="Google Shape;1080;p8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81" name="Google Shape;1081;p8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2" name="Google Shape;1082;p84"/>
          <p:cNvSpPr txBox="1"/>
          <p:nvPr/>
        </p:nvSpPr>
        <p:spPr>
          <a:xfrm>
            <a:off x="0" y="0"/>
            <a:ext cx="905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Multi-Modal Histopathology 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3" name="Google Shape;1083;p84"/>
          <p:cNvSpPr txBox="1"/>
          <p:nvPr/>
        </p:nvSpPr>
        <p:spPr>
          <a:xfrm>
            <a:off x="505675" y="4496875"/>
            <a:ext cx="3000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Caption generation from histopathology whole-slide images using pre-trained transformers</a:t>
            </a:r>
            <a:endParaRPr sz="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</a:rPr>
              <a:t>BC Guevara, N Marini, S Marchesin, W Aswolinskiy, et al.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1084" name="Google Shape;108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75" y="814175"/>
            <a:ext cx="8333523" cy="3485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85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Transformer Interpretations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090" name="Google Shape;1090;p8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91" name="Google Shape;1091;p8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92" name="Google Shape;1092;p8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8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98" name="Google Shape;1098;p8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1" name="Google Shape;11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85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8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09" name="Google Shape;1109;p8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Fully Connected Weighted Graph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10" name="Google Shape;111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8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13" name="Google Shape;1113;p8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4" name="Google Shape;111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8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21" name="Google Shape;1121;p8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22" name="Google Shape;112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87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25" name="Google Shape;1125;p8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87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7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28" name="Google Shape;1128;p87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8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8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35" name="Google Shape;1135;p8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36" name="Google Shape;11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8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8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39" name="Google Shape;1139;p8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0" name="Google Shape;1140;p88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88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42" name="Google Shape;1142;p88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43" name="Google Shape;1143;p88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44" name="Google Shape;1144;p88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8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51" name="Google Shape;1151;p8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52" name="Google Shape;115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8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8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55" name="Google Shape;1155;p8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6" name="Google Shape;1156;p89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89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58" name="Google Shape;1158;p89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59" name="Google Shape;1159;p89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60" name="Google Shape;1160;p89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61" name="Google Shape;1161;p89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62" name="Google Shape;116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9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69" name="Google Shape;1169;p9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70" name="Google Shape;117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9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73" name="Google Shape;1173;p9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4" name="Google Shape;1174;p90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90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76" name="Google Shape;1176;p90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77" name="Google Shape;1177;p90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78" name="Google Shape;1178;p90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79" name="Google Shape;1179;p90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80" name="Google Shape;118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Google Shape;1183;p90"/>
          <p:cNvCxnSpPr>
            <a:stCxn id="1181" idx="0"/>
            <a:endCxn id="1180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4" name="Google Shape;1184;p90"/>
          <p:cNvCxnSpPr>
            <a:stCxn id="1180" idx="0"/>
            <a:endCxn id="1182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9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9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91" name="Google Shape;1191;p9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92" name="Google Shape;119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9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9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95" name="Google Shape;1195;p9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6" name="Google Shape;1196;p91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91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98" name="Google Shape;1198;p91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99" name="Google Shape;1199;p91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00" name="Google Shape;1200;p91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01" name="Google Shape;1201;p91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02" name="Google Shape;120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5" name="Google Shape;1205;p91"/>
          <p:cNvCxnSpPr>
            <a:stCxn id="1203" idx="0"/>
            <a:endCxn id="1202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6" name="Google Shape;1206;p91"/>
          <p:cNvCxnSpPr>
            <a:stCxn id="1202" idx="0"/>
            <a:endCxn id="1204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7" name="Google Shape;1207;p91"/>
          <p:cNvCxnSpPr>
            <a:stCxn id="1204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08" name="Google Shape;1208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9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15" name="Google Shape;1215;p9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16" name="Google Shape;12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9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9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19" name="Google Shape;1219;p9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0" name="Google Shape;1220;p92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92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22" name="Google Shape;1222;p92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23" name="Google Shape;1223;p92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24" name="Google Shape;1224;p92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25" name="Google Shape;1225;p92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26" name="Google Shape;122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1" name="Google Shape;1231;p92"/>
          <p:cNvCxnSpPr>
            <a:stCxn id="1227" idx="0"/>
            <a:endCxn id="1226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2" name="Google Shape;1232;p92"/>
          <p:cNvCxnSpPr>
            <a:stCxn id="1226" idx="0"/>
            <a:endCxn id="1228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3" name="Google Shape;1233;p92"/>
          <p:cNvCxnSpPr>
            <a:stCxn id="1228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34" name="Google Shape;1234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41" name="Google Shape;1241;p9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42" name="Google Shape;124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9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9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45" name="Google Shape;1245;p9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6" name="Google Shape;1246;p93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93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48" name="Google Shape;1248;p93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49" name="Google Shape;1249;p93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50" name="Google Shape;1250;p93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51" name="Google Shape;1251;p93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52" name="Google Shape;125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7" name="Google Shape;1257;p93"/>
          <p:cNvCxnSpPr>
            <a:stCxn id="1253" idx="0"/>
            <a:endCxn id="1252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8" name="Google Shape;1258;p93"/>
          <p:cNvCxnSpPr>
            <a:stCxn id="1252" idx="0"/>
            <a:endCxn id="1254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9" name="Google Shape;1259;p93"/>
          <p:cNvCxnSpPr>
            <a:stCxn id="1254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60" name="Google Shape;1260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93"/>
          <p:cNvSpPr/>
          <p:nvPr/>
        </p:nvSpPr>
        <p:spPr>
          <a:xfrm>
            <a:off x="3392983" y="2598575"/>
            <a:ext cx="1073600" cy="887750"/>
          </a:xfrm>
          <a:custGeom>
            <a:avLst/>
            <a:gdLst/>
            <a:ahLst/>
            <a:cxnLst/>
            <a:rect l="l" t="t" r="r" b="b"/>
            <a:pathLst>
              <a:path w="42944" h="35510" extrusionOk="0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w="9525" cap="flat" cmpd="sng">
            <a:solidFill>
              <a:srgbClr val="89164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62" name="Google Shape;1262;p93"/>
          <p:cNvSpPr/>
          <p:nvPr/>
        </p:nvSpPr>
        <p:spPr>
          <a:xfrm>
            <a:off x="3280471" y="1682238"/>
            <a:ext cx="1073600" cy="887750"/>
          </a:xfrm>
          <a:custGeom>
            <a:avLst/>
            <a:gdLst/>
            <a:ahLst/>
            <a:cxnLst/>
            <a:rect l="l" t="t" r="r" b="b"/>
            <a:pathLst>
              <a:path w="42944" h="35510" extrusionOk="0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w="9525" cap="flat" cmpd="sng">
            <a:solidFill>
              <a:srgbClr val="89164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lang="en-GB" b="1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Use a CNN!</a:t>
            </a:r>
            <a:endParaRPr b="1"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088" y="1767350"/>
            <a:ext cx="7675975" cy="26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9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69" name="Google Shape;1269;p9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70" name="Google Shape;127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9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274" name="Google Shape;1274;p94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94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4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83" name="Google Shape;1283;p9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84" name="Google Shape;128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9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5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288" name="Google Shape;1288;p95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95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95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9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99" name="Google Shape;1299;p9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00" name="Google Shape;130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9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9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96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04" name="Google Shape;1304;p96"/>
          <p:cNvSpPr txBox="1"/>
          <p:nvPr/>
        </p:nvSpPr>
        <p:spPr>
          <a:xfrm>
            <a:off x="15425" y="29822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5" name="Google Shape;1305;p96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96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96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9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17" name="Google Shape;1317;p9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18" name="Google Shape;13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9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97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22" name="Google Shape;1322;p97"/>
          <p:cNvSpPr txBox="1"/>
          <p:nvPr/>
        </p:nvSpPr>
        <p:spPr>
          <a:xfrm>
            <a:off x="15425" y="2982200"/>
            <a:ext cx="30000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do			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Partition the attention and compute it 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chunk by chunk</a:t>
            </a:r>
            <a:endParaRPr sz="125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more compute but orders of magnitude less memory usage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3" name="Google Shape;1323;p97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97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9" name="Google Shape;132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800" y="3615025"/>
            <a:ext cx="656985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5700" y="2810468"/>
            <a:ext cx="1284225" cy="48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98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Chinchilla Scaling Laws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336" name="Google Shape;1336;p9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37" name="Google Shape;1337;p9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38" name="Google Shape;1338;p9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98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344" name="Google Shape;1344;p9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9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7" name="Google Shape;13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98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4" name="Google Shape;135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56" name="Google Shape;1356;p9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57" name="Google Shape;1357;p9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58" name="Google Shape;1358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Chinchilla Scaling Laws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59" name="Google Shape;135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250" y="966575"/>
            <a:ext cx="4535807" cy="38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9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6" name="Google Shape;136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68" name="Google Shape;1368;p100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369" name="Google Shape;1369;p10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70" name="Google Shape;1370;p10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71" name="Google Shape;1371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Chinchilla Scaling Laws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72" name="Google Shape;137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850" y="860425"/>
            <a:ext cx="4408808" cy="38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2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Scaling Transformers 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396" name="Google Shape;1396;p10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97" name="Google Shape;1397;p10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98" name="Google Shape;1398;p10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0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0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0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0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0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04" name="Google Shape;1404;p10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0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0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7" name="Google Shape;14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02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Whose Revolution?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14" name="Google Shape;141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03"/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03"/>
          <p:cNvSpPr txBox="1"/>
          <p:nvPr/>
        </p:nvSpPr>
        <p:spPr>
          <a:xfrm>
            <a:off x="251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17" name="Google Shape;1417;p103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03"/>
          <p:cNvSpPr txBox="1"/>
          <p:nvPr/>
        </p:nvSpPr>
        <p:spPr>
          <a:xfrm>
            <a:off x="2528769" y="2366600"/>
            <a:ext cx="2190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Compute Power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Easier available in the cloud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Frameworks to work with 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accelerated hardware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19" name="Google Shape;1419;p103"/>
          <p:cNvSpPr txBox="1"/>
          <p:nvPr/>
        </p:nvSpPr>
        <p:spPr>
          <a:xfrm>
            <a:off x="2528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20" name="Google Shape;1420;p103"/>
          <p:cNvSpPr txBox="1"/>
          <p:nvPr/>
        </p:nvSpPr>
        <p:spPr>
          <a:xfrm>
            <a:off x="49027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Research &amp; Funds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More funds to researchers to experiment without limits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  <p:sp>
        <p:nvSpPr>
          <p:cNvPr id="1421" name="Google Shape;1421;p103"/>
          <p:cNvSpPr txBox="1"/>
          <p:nvPr/>
        </p:nvSpPr>
        <p:spPr>
          <a:xfrm>
            <a:off x="49027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22" name="Google Shape;1422;p103"/>
          <p:cNvSpPr txBox="1"/>
          <p:nvPr/>
        </p:nvSpPr>
        <p:spPr>
          <a:xfrm>
            <a:off x="230519" y="2325725"/>
            <a:ext cx="2249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Data Amount &amp;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Availability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Data generated by our devices continuously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23" name="Google Shape;1423;p103"/>
          <p:cNvSpPr txBox="1"/>
          <p:nvPr/>
        </p:nvSpPr>
        <p:spPr>
          <a:xfrm>
            <a:off x="72308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More Parameters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Make networks bigger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Feed more information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  <p:sp>
        <p:nvSpPr>
          <p:cNvPr id="1424" name="Google Shape;1424;p103"/>
          <p:cNvSpPr txBox="1"/>
          <p:nvPr/>
        </p:nvSpPr>
        <p:spPr>
          <a:xfrm>
            <a:off x="72308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0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04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Transformer Explosion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32" name="Google Shape;1432;p10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0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35" name="Google Shape;1435;p104"/>
          <p:cNvSpPr txBox="1"/>
          <p:nvPr/>
        </p:nvSpPr>
        <p:spPr>
          <a:xfrm>
            <a:off x="43175" y="1127775"/>
            <a:ext cx="2745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Trained on ~350 Billion tokens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has 175B parameters!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OpenAI used a cluster of V100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~Newest iterations trained on 1024 A100s for 34 days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36" name="Google Shape;143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75" y="916700"/>
            <a:ext cx="5755024" cy="313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0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0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05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45" name="Google Shape;1445;p10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105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05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48" name="Google Shape;1448;p105"/>
          <p:cNvSpPr txBox="1"/>
          <p:nvPr/>
        </p:nvSpPr>
        <p:spPr>
          <a:xfrm>
            <a:off x="43175" y="1127775"/>
            <a:ext cx="3014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49" name="Google Shape;144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06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61" name="Google Shape;1461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0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64" name="Google Shape;1464;p106"/>
          <p:cNvSpPr txBox="1"/>
          <p:nvPr/>
        </p:nvSpPr>
        <p:spPr>
          <a:xfrm>
            <a:off x="43175" y="1127775"/>
            <a:ext cx="3014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Trained on 500M+ image and text pairs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Stability AI used over 4000 A100 GPUs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GPU can consume around 400W at peak or more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465" name="Google Shape;146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0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107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77" name="Google Shape;1477;p10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0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10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80" name="Google Shape;1480;p107"/>
          <p:cNvSpPr txBox="1"/>
          <p:nvPr/>
        </p:nvSpPr>
        <p:spPr>
          <a:xfrm>
            <a:off x="43175" y="1127775"/>
            <a:ext cx="30141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GPU can consume around 400W at peak or more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Brain is vastly more efficient consuming around 10W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81" name="Google Shape;14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8"/>
          <p:cNvSpPr txBox="1"/>
          <p:nvPr/>
        </p:nvSpPr>
        <p:spPr>
          <a:xfrm>
            <a:off x="212150" y="45469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A9145E"/>
                </a:solidFill>
              </a:rPr>
              <a:t>Robert-Jan </a:t>
            </a:r>
            <a:r>
              <a:rPr lang="en-US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  <p:sp>
        <p:nvSpPr>
          <p:cNvPr id="1491" name="Google Shape;1491;p108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08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A9145E"/>
                </a:solidFill>
              </a:rPr>
              <a:t>Fin</a:t>
            </a:r>
            <a:endParaRPr sz="30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1493" name="Google Shape;149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4" name="Google Shape;1494;p10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95" name="Google Shape;1495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108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108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1502" name="Google Shape;1502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8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1508" name="Google Shape;1508;p108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2584</Words>
  <Application>Microsoft Macintosh PowerPoint</Application>
  <PresentationFormat>On-screen Show (16:9)</PresentationFormat>
  <Paragraphs>595</Paragraphs>
  <Slides>93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6" baseType="lpstr"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Lars Veefkind</cp:lastModifiedBy>
  <cp:revision>14</cp:revision>
  <dcterms:modified xsi:type="dcterms:W3CDTF">2024-09-04T09:17:45Z</dcterms:modified>
</cp:coreProperties>
</file>